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57" r:id="rId3"/>
    <p:sldId id="258" r:id="rId4"/>
    <p:sldId id="260" r:id="rId5"/>
    <p:sldId id="271" r:id="rId6"/>
    <p:sldId id="259" r:id="rId7"/>
    <p:sldId id="272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61" r:id="rId17"/>
    <p:sldId id="269" r:id="rId18"/>
    <p:sldId id="263" r:id="rId19"/>
    <p:sldId id="264" r:id="rId20"/>
    <p:sldId id="266" r:id="rId21"/>
    <p:sldId id="265" r:id="rId22"/>
    <p:sldId id="268" r:id="rId23"/>
    <p:sldId id="273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3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55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FC7101-73A5-48A1-A4FF-7C950FD4A6BF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4C17A7-5AFD-4365-B100-C5A1F5755D0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564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4C17A7-5AFD-4365-B100-C5A1F5755D0D}" type="slidenum">
              <a:rPr lang="ru-RU" smtClean="0"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78193-C6B4-45C0-BCDD-0ED2CD65DD25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8CEA8-B9E6-4C4C-9FFC-B6ABFB933E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78193-C6B4-45C0-BCDD-0ED2CD65DD25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8CEA8-B9E6-4C4C-9FFC-B6ABFB933E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78193-C6B4-45C0-BCDD-0ED2CD65DD25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8CEA8-B9E6-4C4C-9FFC-B6ABFB933E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78193-C6B4-45C0-BCDD-0ED2CD65DD25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8CEA8-B9E6-4C4C-9FFC-B6ABFB933E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78193-C6B4-45C0-BCDD-0ED2CD65DD25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8CEA8-B9E6-4C4C-9FFC-B6ABFB933E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78193-C6B4-45C0-BCDD-0ED2CD65DD25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8CEA8-B9E6-4C4C-9FFC-B6ABFB933E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78193-C6B4-45C0-BCDD-0ED2CD65DD25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8CEA8-B9E6-4C4C-9FFC-B6ABFB933E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78193-C6B4-45C0-BCDD-0ED2CD65DD25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8CEA8-B9E6-4C4C-9FFC-B6ABFB933E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78193-C6B4-45C0-BCDD-0ED2CD65DD25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8CEA8-B9E6-4C4C-9FFC-B6ABFB933E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78193-C6B4-45C0-BCDD-0ED2CD65DD25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8CEA8-B9E6-4C4C-9FFC-B6ABFB933E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078193-C6B4-45C0-BCDD-0ED2CD65DD25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FB8CEA8-B9E6-4C4C-9FFC-B6ABFB933E8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078193-C6B4-45C0-BCDD-0ED2CD65DD25}" type="datetimeFigureOut">
              <a:rPr lang="ru-RU" smtClean="0"/>
              <a:t>12.09.2018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FB8CEA8-B9E6-4C4C-9FFC-B6ABFB933E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crossmoda.narod.ru/CONTENT/art/midle/doroman/img_doroman/karol_history_adam_and_eva_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eg"/><Relationship Id="rId4" Type="http://schemas.openxmlformats.org/officeDocument/2006/relationships/hyperlink" Target="http://crossmoda.narod.ru/CONTENT/art/midle/doroman/img_doroman/karol_evangelie_karla_lysog.jpg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hyperlink" Target="http://crossmoda.narod.ru/CONTENT/art/midle/doroman/img_doroman/karol_greben.jpg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196752"/>
            <a:ext cx="7772400" cy="18288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Возникновение и распад империи Карла Великого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308304" y="5949280"/>
            <a:ext cx="1330488" cy="392040"/>
          </a:xfrm>
        </p:spPr>
        <p:txBody>
          <a:bodyPr/>
          <a:lstStyle/>
          <a:p>
            <a:pPr algn="l"/>
            <a:r>
              <a:rPr lang="ru-RU" dirty="0" smtClean="0"/>
              <a:t>Урок 4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ru-RU" sz="2400" b="1" i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Задание:</a:t>
            </a:r>
            <a:r>
              <a:rPr lang="ru-RU" sz="24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 работая с текстом п. 2, 3 § 4, охарактеризуйте отношения между сеньорами и вассалами, заполнив таблицу.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2562006"/>
              </p:ext>
            </p:extLst>
          </p:nvPr>
        </p:nvGraphicFramePr>
        <p:xfrm>
          <a:off x="467544" y="2276872"/>
          <a:ext cx="8136904" cy="36724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8452"/>
                <a:gridCol w="4068452"/>
              </a:tblGrid>
              <a:tr h="964471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Обязанности сеньоров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Обязанности вассалов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026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0264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902646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43862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735428"/>
              </p:ext>
            </p:extLst>
          </p:nvPr>
        </p:nvGraphicFramePr>
        <p:xfrm>
          <a:off x="251520" y="332656"/>
          <a:ext cx="8640960" cy="63367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20480"/>
                <a:gridCol w="4320480"/>
              </a:tblGrid>
              <a:tr h="720237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Обязанности сеньоров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rPr>
                        <a:t>Обязанности вассалов</a:t>
                      </a:r>
                      <a:endParaRPr lang="ru-RU" sz="24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6346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Давать вассалам в «держание» землю.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Выступать по приказу в поход.</a:t>
                      </a:r>
                    </a:p>
                  </a:txBody>
                  <a:tcPr/>
                </a:tc>
              </a:tr>
              <a:tr h="674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Вызволять из плена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Участвовать в суде сеньора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674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Не допускать разорения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Выкупать его из плена</a:t>
                      </a:r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1163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Защищать от нападений других феодалов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Помогать ему советом и деньгами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116346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Защищать от восставших крестьян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779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Arial" pitchFamily="34" charset="0"/>
                          <a:cs typeface="Arial" pitchFamily="34" charset="0"/>
                        </a:rPr>
                        <a:t>Заботиться об осиротевших детях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0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87855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7340" y="409888"/>
            <a:ext cx="8259116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ru-RU" sz="2400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Феодальная лестница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- последовательное подчинение феодалов, основанное на передаче земли за службу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i (4)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583160"/>
            <a:ext cx="4824536" cy="4824536"/>
          </a:xfrm>
          <a:prstGeom prst="rect">
            <a:avLst/>
          </a:prstGeom>
          <a:noFill/>
          <a:ln w="9525">
            <a:solidFill>
              <a:schemeClr val="accent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4828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Файл:Charles the Simpl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1502" y="908720"/>
            <a:ext cx="1856175" cy="23288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15" descr="Файл:Louis II of Franc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0929" y="1256961"/>
            <a:ext cx="1827441" cy="20895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18" descr="Файл:Louis 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6256" y="1364576"/>
            <a:ext cx="1728192" cy="2034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16952" y="2977145"/>
            <a:ext cx="17764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Карл Толстый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198973" y="3237602"/>
            <a:ext cx="23042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Карл</a:t>
            </a:r>
          </a:p>
          <a:p>
            <a:pPr algn="ctr"/>
            <a:r>
              <a:rPr lang="ru-RU" b="1" dirty="0" smtClean="0"/>
              <a:t>Простоватый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18482" y="3399232"/>
            <a:ext cx="2213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Людовик</a:t>
            </a:r>
          </a:p>
          <a:p>
            <a:pPr algn="ctr"/>
            <a:r>
              <a:rPr lang="ru-RU" b="1" dirty="0" smtClean="0"/>
              <a:t>Заика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813376" y="3411274"/>
            <a:ext cx="18539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/>
              <a:t>Людовик</a:t>
            </a:r>
          </a:p>
          <a:p>
            <a:pPr algn="ctr"/>
            <a:r>
              <a:rPr lang="ru-RU" b="1" dirty="0" smtClean="0"/>
              <a:t>Ленивый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4797152"/>
            <a:ext cx="8496944" cy="1200329"/>
          </a:xfrm>
          <a:prstGeom prst="rect">
            <a:avLst/>
          </a:prstGeom>
          <a:ln w="28575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Arial" pitchFamily="34" charset="0"/>
                <a:cs typeface="Arial" pitchFamily="34" charset="0"/>
              </a:rPr>
              <a:t>Власть последних королей из династии Каролингов во Франции существенно ослабела. Современники давали королям унизительные прозвища.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Карл Толсты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48680"/>
            <a:ext cx="1923442" cy="22921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57215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Файл:Le royaume des Francs sous Hugues Capet-ru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94390"/>
            <a:ext cx="5366784" cy="5699864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059821" y="3247266"/>
            <a:ext cx="2664296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r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В X веке </a:t>
            </a:r>
            <a:r>
              <a:rPr lang="ru-RU" sz="2400" dirty="0" smtClean="0">
                <a:latin typeface="Arial" pitchFamily="34" charset="0"/>
                <a:cs typeface="Arial" pitchFamily="34" charset="0"/>
              </a:rPr>
              <a:t>феодалы Франции избрали королем богатого графа 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Гуго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Капета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(династия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Капетингов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3147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26128" y="408373"/>
            <a:ext cx="8260672" cy="644364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b="1" kern="1200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ru-RU" sz="2800" b="0" dirty="0" smtClean="0">
                <a:solidFill>
                  <a:srgbClr val="C00000"/>
                </a:solidFill>
                <a:effectLst/>
              </a:rPr>
              <a:t>Образование Священной Римской империи</a:t>
            </a:r>
            <a:endParaRPr lang="ru-RU" sz="2800" b="0" dirty="0">
              <a:solidFill>
                <a:srgbClr val="C00000"/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82344" y="2924944"/>
            <a:ext cx="4104456" cy="267765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fontAlgn="base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— Как образовалась Священная Римская империя?</a:t>
            </a:r>
          </a:p>
          <a:p>
            <a:pPr fontAlgn="base"/>
            <a:r>
              <a:rPr lang="ru-RU" sz="2400" b="1" dirty="0" smtClean="0">
                <a:latin typeface="Arial" pitchFamily="34" charset="0"/>
                <a:cs typeface="Arial" pitchFamily="34" charset="0"/>
              </a:rPr>
              <a:t>— Почему германские императоры стремились короноваться именно в Риме?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s://upload.wikimedia.org/wikipedia/commons/thumb/f/f4/Holy_Roman_Empire_1000_map-ru.svg/800px-Holy_Roman_Empire_1000_map-ru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1465" y="1196752"/>
            <a:ext cx="4108527" cy="5043218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862235" y="1197034"/>
            <a:ext cx="3816424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fontAlgn="base"/>
            <a:r>
              <a:rPr lang="ru-RU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Познакомьтесь с материалом п. 5 </a:t>
            </a:r>
            <a:r>
              <a:rPr lang="ru-RU" sz="2400" b="1" dirty="0" smtClean="0">
                <a:solidFill>
                  <a:prstClr val="black"/>
                </a:solidFill>
                <a:latin typeface="Arial"/>
                <a:cs typeface="Arial"/>
              </a:rPr>
              <a:t>§4 и ответьте на вопросы.</a:t>
            </a:r>
            <a:endParaRPr lang="ru-RU" sz="2400" b="1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1383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39552" y="500042"/>
            <a:ext cx="8064896" cy="3216990"/>
          </a:xfrm>
          <a:prstGeom prst="roundRect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Организация новых школ,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привлечение к королевскому двору ряда образованных деятелей,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 внимание к античной литературе и светским знаниям вообще, 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 развитие изобразительного искусства и архитектуры,</a:t>
            </a:r>
          </a:p>
          <a:p>
            <a:pPr algn="ctr"/>
            <a:r>
              <a:rPr lang="ru-RU" sz="2400" b="1" dirty="0" smtClean="0">
                <a:solidFill>
                  <a:schemeClr val="tx2"/>
                </a:solidFill>
              </a:rPr>
              <a:t>Создание Придворной Академии</a:t>
            </a:r>
            <a:endParaRPr lang="ru-RU" sz="2400" b="1" dirty="0">
              <a:solidFill>
                <a:schemeClr val="tx2"/>
              </a:solidFill>
            </a:endParaRPr>
          </a:p>
        </p:txBody>
      </p:sp>
      <p:sp>
        <p:nvSpPr>
          <p:cNvPr id="3" name="Текст 2"/>
          <p:cNvSpPr txBox="1">
            <a:spLocks/>
          </p:cNvSpPr>
          <p:nvPr/>
        </p:nvSpPr>
        <p:spPr>
          <a:xfrm>
            <a:off x="323528" y="4077072"/>
            <a:ext cx="8496944" cy="1224136"/>
          </a:xfrm>
          <a:prstGeom prst="rect">
            <a:avLst/>
          </a:prstGeom>
        </p:spPr>
        <p:txBody>
          <a:bodyPr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0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"Каролингский ренессанс"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культурный подъём в империи Карла Великого и королевствах династии Каролингов в </a:t>
            </a:r>
            <a:r>
              <a:rPr kumimoji="0" lang="en-US" sz="20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VIII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—</a:t>
            </a:r>
            <a:r>
              <a:rPr kumimoji="0" lang="en-US" sz="20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IX</a:t>
            </a:r>
            <a:r>
              <a:rPr kumimoji="0" lang="ru-RU" sz="200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вв. в основном на территории Франции и Германии</a:t>
            </a:r>
            <a:endParaRPr kumimoji="0" lang="ru-RU" sz="200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95536" y="5661248"/>
            <a:ext cx="8280920" cy="571504"/>
          </a:xfrm>
          <a:prstGeom prst="rect">
            <a:avLst/>
          </a:prstGeom>
        </p:spPr>
        <p:txBody>
          <a:bodyPr>
            <a:normAutofit fontScale="90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  <a:t>«Каролингское возрождение»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539552" y="476672"/>
            <a:ext cx="8136904" cy="7920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 fontScale="7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  <a:t>«Каролингское возрождение»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i="1" dirty="0" smtClean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Культура Франкской империи</a:t>
            </a:r>
            <a:endParaRPr kumimoji="0" lang="ru-RU" sz="3600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988840"/>
            <a:ext cx="3384376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Монументальная живопись</a:t>
            </a:r>
            <a:endParaRPr lang="ru-RU" sz="20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1988840"/>
            <a:ext cx="3528392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Книжная </a:t>
            </a:r>
          </a:p>
          <a:p>
            <a:pPr algn="ctr"/>
            <a:r>
              <a:rPr lang="ru-RU" sz="2000" b="1" dirty="0" smtClean="0"/>
              <a:t>миниатюра</a:t>
            </a:r>
            <a:endParaRPr lang="ru-RU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140968"/>
            <a:ext cx="3960440" cy="163121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>
                <a:solidFill>
                  <a:srgbClr val="000099"/>
                </a:solidFill>
              </a:rPr>
              <a:t>ф</a:t>
            </a:r>
            <a:r>
              <a:rPr lang="ru-RU" sz="2000" i="1" dirty="0" smtClean="0">
                <a:solidFill>
                  <a:srgbClr val="000099"/>
                </a:solidFill>
              </a:rPr>
              <a:t>рески </a:t>
            </a:r>
          </a:p>
          <a:p>
            <a:pPr algn="ctr"/>
            <a:r>
              <a:rPr lang="ru-RU" sz="2000" i="1" dirty="0" smtClean="0">
                <a:solidFill>
                  <a:srgbClr val="000099"/>
                </a:solidFill>
              </a:rPr>
              <a:t>церкви Иоанна Крестителя </a:t>
            </a:r>
            <a:r>
              <a:rPr lang="ru-RU" sz="2000" dirty="0" smtClean="0">
                <a:solidFill>
                  <a:srgbClr val="000099"/>
                </a:solidFill>
              </a:rPr>
              <a:t>в Мюнцере </a:t>
            </a:r>
            <a:r>
              <a:rPr lang="en-US" sz="2000" dirty="0" smtClean="0">
                <a:solidFill>
                  <a:srgbClr val="000099"/>
                </a:solidFill>
              </a:rPr>
              <a:t>VIII</a:t>
            </a:r>
            <a:r>
              <a:rPr lang="ru-RU" sz="2000" dirty="0" smtClean="0">
                <a:solidFill>
                  <a:srgbClr val="000099"/>
                </a:solidFill>
              </a:rPr>
              <a:t> в., </a:t>
            </a:r>
          </a:p>
          <a:p>
            <a:pPr algn="ctr"/>
            <a:r>
              <a:rPr lang="ru-RU" sz="2000" dirty="0" smtClean="0">
                <a:solidFill>
                  <a:srgbClr val="000099"/>
                </a:solidFill>
              </a:rPr>
              <a:t>старейшие каролингские фрески</a:t>
            </a:r>
            <a:endParaRPr lang="ru-RU" sz="2000" dirty="0">
              <a:solidFill>
                <a:srgbClr val="0000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6016" y="3140968"/>
            <a:ext cx="3960440" cy="163121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err="1" smtClean="0">
                <a:solidFill>
                  <a:srgbClr val="000099"/>
                </a:solidFill>
              </a:rPr>
              <a:t>Книгописная</a:t>
            </a:r>
            <a:r>
              <a:rPr lang="ru-RU" sz="2000" i="1" dirty="0" smtClean="0">
                <a:solidFill>
                  <a:srgbClr val="000099"/>
                </a:solidFill>
              </a:rPr>
              <a:t> мастерская </a:t>
            </a:r>
          </a:p>
          <a:p>
            <a:pPr algn="ctr"/>
            <a:r>
              <a:rPr lang="ru-RU" sz="2000" i="1" dirty="0" smtClean="0">
                <a:solidFill>
                  <a:srgbClr val="000099"/>
                </a:solidFill>
              </a:rPr>
              <a:t>в </a:t>
            </a:r>
            <a:r>
              <a:rPr lang="ru-RU" sz="2000" i="1" dirty="0" err="1" smtClean="0">
                <a:solidFill>
                  <a:srgbClr val="000099"/>
                </a:solidFill>
              </a:rPr>
              <a:t>Ахене</a:t>
            </a:r>
            <a:r>
              <a:rPr lang="ru-RU" sz="2000" i="1" dirty="0" smtClean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ru-RU" sz="2000" dirty="0">
                <a:solidFill>
                  <a:srgbClr val="000099"/>
                </a:solidFill>
              </a:rPr>
              <a:t>в</a:t>
            </a:r>
            <a:r>
              <a:rPr lang="ru-RU" sz="2000" dirty="0" smtClean="0">
                <a:solidFill>
                  <a:srgbClr val="000099"/>
                </a:solidFill>
              </a:rPr>
              <a:t>первые в миниатюре  - изображение человека</a:t>
            </a:r>
          </a:p>
          <a:p>
            <a:pPr algn="ctr"/>
            <a:endParaRPr lang="ru-RU" sz="2000" dirty="0">
              <a:solidFill>
                <a:srgbClr val="000099"/>
              </a:solidFill>
            </a:endParaRPr>
          </a:p>
        </p:txBody>
      </p:sp>
      <p:cxnSp>
        <p:nvCxnSpPr>
          <p:cNvPr id="8" name="Прямая со стрелкой 7"/>
          <p:cNvCxnSpPr>
            <a:endCxn id="3" idx="0"/>
          </p:cNvCxnSpPr>
          <p:nvPr/>
        </p:nvCxnSpPr>
        <p:spPr>
          <a:xfrm flipH="1">
            <a:off x="2375756" y="1268760"/>
            <a:ext cx="972108" cy="72008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endCxn id="4" idx="0"/>
          </p:cNvCxnSpPr>
          <p:nvPr/>
        </p:nvCxnSpPr>
        <p:spPr>
          <a:xfrm>
            <a:off x="5508104" y="1268760"/>
            <a:ext cx="1188132" cy="720080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2411760" y="2708920"/>
            <a:ext cx="0" cy="4320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6732240" y="2708920"/>
            <a:ext cx="0" cy="43204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Владелец\Desktop\atta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404664"/>
            <a:ext cx="3800253" cy="3244789"/>
          </a:xfrm>
          <a:prstGeom prst="rect">
            <a:avLst/>
          </a:prstGeom>
          <a:noFill/>
        </p:spPr>
      </p:pic>
      <p:pic>
        <p:nvPicPr>
          <p:cNvPr id="3" name="Picture 2" descr="C:\Users\Владелец\Desktop\atta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972786"/>
            <a:ext cx="5130143" cy="340854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355976" y="725795"/>
            <a:ext cx="43204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/>
              <a:t>Капелла императорской </a:t>
            </a:r>
          </a:p>
          <a:p>
            <a:pPr algn="ctr"/>
            <a:r>
              <a:rPr lang="ru-RU" sz="2400" dirty="0" smtClean="0"/>
              <a:t>резиденции в Ахене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Владелец\Desktop\k03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3961010" cy="5540061"/>
          </a:xfrm>
          <a:prstGeom prst="rect">
            <a:avLst/>
          </a:prstGeom>
          <a:noFill/>
        </p:spPr>
      </p:pic>
      <p:pic>
        <p:nvPicPr>
          <p:cNvPr id="3" name="Picture 3" descr="C:\Users\Владелец\Desktop\karol_evangelist_ioann_VII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7" y="404664"/>
            <a:ext cx="4032447" cy="554866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96614" y="6021288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Б</a:t>
            </a:r>
            <a:r>
              <a:rPr lang="ru-RU" dirty="0" smtClean="0"/>
              <a:t>иблия Карла Лысого                                         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4716016" y="5949280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Каролингское возрождение</a:t>
            </a:r>
            <a:br>
              <a:rPr lang="ru-RU" sz="1600" dirty="0" smtClean="0"/>
            </a:br>
            <a:r>
              <a:rPr lang="ru-RU" sz="1600" dirty="0" smtClean="0"/>
              <a:t>Евангелист Иоанн. VIII 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Файл:Die deutschen Kaiser Karl der Groß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548680"/>
            <a:ext cx="3816424" cy="5712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211960" y="449377"/>
            <a:ext cx="46085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Карл Великий </a:t>
            </a:r>
            <a:endParaRPr lang="ru-RU" sz="3200" b="1" dirty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Франкский король </a:t>
            </a:r>
            <a:endParaRPr lang="ru-RU" sz="2400" dirty="0" smtClean="0">
              <a:solidFill>
                <a:schemeClr val="tx2"/>
              </a:solidFill>
            </a:endParaRPr>
          </a:p>
          <a:p>
            <a:pPr algn="ctr"/>
            <a:r>
              <a:rPr lang="ru-RU" sz="2400" dirty="0" smtClean="0">
                <a:solidFill>
                  <a:schemeClr val="tx2"/>
                </a:solidFill>
              </a:rPr>
              <a:t>(768 – 814 г</a:t>
            </a:r>
            <a:r>
              <a:rPr lang="ru-RU" sz="2400" dirty="0" smtClean="0">
                <a:solidFill>
                  <a:schemeClr val="tx2"/>
                </a:solidFill>
              </a:rPr>
              <a:t>г.)</a:t>
            </a:r>
            <a:endParaRPr lang="ru-RU" sz="2400" dirty="0">
              <a:solidFill>
                <a:schemeClr val="tx2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3968" y="2492896"/>
            <a:ext cx="45365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cs typeface="Arial" pitchFamily="34" charset="0"/>
              </a:rPr>
              <a:t>Несметных ратей предводитель,</a:t>
            </a:r>
          </a:p>
          <a:p>
            <a:r>
              <a:rPr lang="ru-RU" sz="2400" dirty="0" smtClean="0">
                <a:solidFill>
                  <a:schemeClr val="tx2"/>
                </a:solidFill>
                <a:cs typeface="Arial" pitchFamily="34" charset="0"/>
              </a:rPr>
              <a:t>Племен владыка и отец, </a:t>
            </a:r>
            <a:br>
              <a:rPr lang="ru-RU" sz="2400" dirty="0" smtClean="0">
                <a:solidFill>
                  <a:schemeClr val="tx2"/>
                </a:solidFill>
                <a:cs typeface="Arial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cs typeface="Arial" pitchFamily="34" charset="0"/>
              </a:rPr>
              <a:t>Науки друг и покровитель, </a:t>
            </a:r>
            <a:br>
              <a:rPr lang="ru-RU" sz="2400" dirty="0" smtClean="0">
                <a:solidFill>
                  <a:schemeClr val="tx2"/>
                </a:solidFill>
                <a:cs typeface="Arial" pitchFamily="34" charset="0"/>
              </a:rPr>
            </a:br>
            <a:r>
              <a:rPr lang="ru-RU" sz="2400" dirty="0" smtClean="0">
                <a:solidFill>
                  <a:schemeClr val="tx2"/>
                </a:solidFill>
                <a:cs typeface="Arial" pitchFamily="34" charset="0"/>
              </a:rPr>
              <a:t>Законодатель и Мудрец…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rossmoda.narod.ru/CONTENT/art/midle/doroman/img_doroman/karol_history_adam_and_eva_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04664"/>
            <a:ext cx="4104456" cy="5472610"/>
          </a:xfrm>
          <a:prstGeom prst="rect">
            <a:avLst/>
          </a:prstGeom>
          <a:noFill/>
        </p:spPr>
      </p:pic>
      <p:pic>
        <p:nvPicPr>
          <p:cNvPr id="3" name="Picture 4" descr="http://crossmoda.narod.ru/CONTENT/art/midle/doroman/img_doroman/karol_evangelie_karla_lysog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404664"/>
            <a:ext cx="3909005" cy="54726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5877272"/>
            <a:ext cx="8208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Каролингское возрождение</a:t>
            </a:r>
          </a:p>
          <a:p>
            <a:pPr algn="ctr"/>
            <a:r>
              <a:rPr lang="ru-RU" dirty="0" smtClean="0"/>
              <a:t>Иллюстрация из Библии Карла Лысого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rossmoda.narod.ru/CONTENT/art/midle/doroman/img_doroman/karol_dvortsovaja_kapella_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199" y="476672"/>
            <a:ext cx="3813769" cy="5286412"/>
          </a:xfrm>
          <a:prstGeom prst="rect">
            <a:avLst/>
          </a:prstGeom>
          <a:noFill/>
        </p:spPr>
      </p:pic>
      <p:pic>
        <p:nvPicPr>
          <p:cNvPr id="3" name="Picture 4" descr="http://crossmoda.narod.ru/CONTENT/art/midle/doroman/img_doroman/karol_greben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4048" y="476672"/>
            <a:ext cx="3672408" cy="529674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5805264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Каролингское возрождение</a:t>
            </a:r>
          </a:p>
          <a:p>
            <a:pPr algn="ctr"/>
            <a:r>
              <a:rPr lang="ru-RU" dirty="0" smtClean="0"/>
              <a:t>Интерьер дворцовой капеллы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004048" y="5805264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Каролингское возрождение</a:t>
            </a:r>
          </a:p>
          <a:p>
            <a:pPr algn="ctr"/>
            <a:r>
              <a:rPr lang="ru-RU" dirty="0" smtClean="0"/>
              <a:t>Гребень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 стрелкой 11"/>
          <p:cNvCxnSpPr/>
          <p:nvPr/>
        </p:nvCxnSpPr>
        <p:spPr>
          <a:xfrm flipH="1">
            <a:off x="3419872" y="1412776"/>
            <a:ext cx="1080120" cy="266429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67544" y="458669"/>
            <a:ext cx="8208912" cy="95410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Особенности </a:t>
            </a:r>
          </a:p>
          <a:p>
            <a:pPr algn="ctr"/>
            <a:r>
              <a:rPr lang="ru-RU" sz="2800" b="1" i="1" dirty="0" smtClean="0">
                <a:solidFill>
                  <a:srgbClr val="C00000"/>
                </a:solidFill>
              </a:rPr>
              <a:t>«Каролингского возрождения»</a:t>
            </a:r>
            <a:endParaRPr lang="ru-RU" sz="2800" b="1" i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87624" y="4077072"/>
            <a:ext cx="3096344" cy="13234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Знатные франки подражали античным аристократам и патрициям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5508104" y="2420888"/>
            <a:ext cx="3096344" cy="10156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Чиновники пользовались латынью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932040" y="4077072"/>
            <a:ext cx="3096344" cy="1323439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Советниками Карла были люди, знающие римскую культуру</a:t>
            </a:r>
          </a:p>
          <a:p>
            <a:pPr algn="ctr"/>
            <a:endParaRPr lang="ru-RU" sz="2000" dirty="0"/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051720" y="1412776"/>
            <a:ext cx="936104" cy="100811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372200" y="1412776"/>
            <a:ext cx="720080" cy="1008112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539552" y="2420888"/>
            <a:ext cx="3096344" cy="1015663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В империи огромное влияние имели римские традиции</a:t>
            </a:r>
            <a:endParaRPr lang="ru-RU" sz="2000" dirty="0"/>
          </a:p>
        </p:txBody>
      </p:sp>
      <p:cxnSp>
        <p:nvCxnSpPr>
          <p:cNvPr id="14" name="Прямая со стрелкой 13"/>
          <p:cNvCxnSpPr>
            <a:stCxn id="2" idx="2"/>
          </p:cNvCxnSpPr>
          <p:nvPr/>
        </p:nvCxnSpPr>
        <p:spPr>
          <a:xfrm>
            <a:off x="4572000" y="1412776"/>
            <a:ext cx="1008112" cy="2664296"/>
          </a:xfrm>
          <a:prstGeom prst="straightConnector1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Домашнее задание: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1484784"/>
            <a:ext cx="8208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§ 3, стр. 32 ответить на вопросы устно.</a:t>
            </a:r>
          </a:p>
          <a:p>
            <a:endParaRPr lang="ru-RU" sz="2400" dirty="0"/>
          </a:p>
          <a:p>
            <a:r>
              <a:rPr lang="ru-RU" sz="2400" dirty="0"/>
              <a:t>с</a:t>
            </a:r>
            <a:r>
              <a:rPr lang="ru-RU" sz="2400" dirty="0" smtClean="0"/>
              <a:t>тр. 46 Приготовиться к защите творческих проектов.</a:t>
            </a:r>
            <a:endParaRPr lang="ru-RU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Файл:Frankish Empire 481 to 814-ru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188640"/>
            <a:ext cx="8815629" cy="64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 txBox="1">
            <a:spLocks noChangeArrowheads="1"/>
          </p:cNvSpPr>
          <p:nvPr/>
        </p:nvSpPr>
        <p:spPr>
          <a:xfrm>
            <a:off x="395536" y="620688"/>
            <a:ext cx="3456384" cy="54726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marL="265176" marR="0" lvl="0" indent="-265176" algn="ctr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Цели походов :</a:t>
            </a:r>
          </a:p>
          <a:p>
            <a:pPr marL="265176" marR="0" lvl="0" indent="-265176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Желание франкской знати приобрести новые земли и зависимых крестьян</a:t>
            </a:r>
          </a:p>
          <a:p>
            <a:pPr marL="265176" marR="0" lvl="0" indent="-265176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Char char="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Распространение христианства на завоеванных территориях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Rectangle 6"/>
          <p:cNvSpPr txBox="1">
            <a:spLocks noChangeArrowheads="1"/>
          </p:cNvSpPr>
          <p:nvPr/>
        </p:nvSpPr>
        <p:spPr>
          <a:xfrm>
            <a:off x="4067944" y="620688"/>
            <a:ext cx="4680520" cy="547260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</p:spPr>
        <p:txBody>
          <a:bodyPr/>
          <a:lstStyle/>
          <a:p>
            <a:pPr marL="265176" marR="0" lvl="0" indent="-265176" algn="ctr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800" b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Результаты походов:</a:t>
            </a:r>
          </a:p>
          <a:p>
            <a:pPr marL="265176" marR="0" lvl="0" indent="-265176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18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Захват новых территорий франкской знатью</a:t>
            </a:r>
          </a:p>
          <a:p>
            <a:pPr marL="265176" marR="0" lvl="0" indent="-265176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2.Свободные общинники стали зависимыми</a:t>
            </a:r>
          </a:p>
          <a:p>
            <a:pPr marL="265176" marR="0" lvl="0" indent="-265176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lang="ru-RU" sz="2000" dirty="0"/>
          </a:p>
          <a:p>
            <a:pPr marL="265176" marR="0" lvl="0" indent="-265176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3.Распространилось христианство</a:t>
            </a:r>
          </a:p>
          <a:p>
            <a:pPr marL="265176" marR="0" lvl="0" indent="-265176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4.800 г провозглашение империи</a:t>
            </a:r>
          </a:p>
          <a:p>
            <a:pPr marL="265176" marR="0" lvl="0" indent="-265176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65176" marR="0" lvl="0" indent="-265176" algn="l" defTabSz="914400" rtl="0" eaLnBrk="1" fontAlgn="auto" latinLnBrk="0" hangingPunct="1">
              <a:lnSpc>
                <a:spcPct val="9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5.Карл 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провозглашен </a:t>
            </a: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императором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Admin\Рабочий стол\2013_09_13\IMG_0001.jpg"/>
          <p:cNvPicPr>
            <a:picLocks noChangeAspect="1" noChangeArrowheads="1"/>
          </p:cNvPicPr>
          <p:nvPr/>
        </p:nvPicPr>
        <p:blipFill>
          <a:blip r:embed="rId2" cstate="print"/>
          <a:srcRect l="32464" t="6262" r="7036" b="51413"/>
          <a:stretch>
            <a:fillRect/>
          </a:stretch>
        </p:blipFill>
        <p:spPr bwMode="auto">
          <a:xfrm>
            <a:off x="1547664" y="403880"/>
            <a:ext cx="6120680" cy="60541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Владелец\Desktop\x-im-KV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8084" y="404663"/>
            <a:ext cx="6260260" cy="607316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809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Причины феодальной раздробленности</a:t>
            </a:r>
            <a:endParaRPr lang="ru-RU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67544" y="2060848"/>
            <a:ext cx="813690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2400" dirty="0" smtClean="0"/>
              <a:t>Стремление народов, объединенных насильственным путем, к освобождению из-под власти завоевателей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Отсутствие экономических связей между частями империи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Наследники постоянно воевали между собой</a:t>
            </a:r>
          </a:p>
          <a:p>
            <a:pPr marL="457200" indent="-457200">
              <a:buAutoNum type="arabicPeriod"/>
            </a:pPr>
            <a:r>
              <a:rPr lang="ru-RU" sz="2400" dirty="0" smtClean="0"/>
              <a:t>Рост могущества крупных землевладельцев и слабость центральной власти </a:t>
            </a:r>
            <a:endParaRPr lang="ru-RU" sz="2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3" y="3284984"/>
            <a:ext cx="8064895" cy="2246769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rial" pitchFamily="34" charset="0"/>
                <a:cs typeface="Arial" pitchFamily="34" charset="0"/>
              </a:rPr>
              <a:t>Крупные феодалы, герцоги и графы, отдавали часть своих территорий более мелким землевладельцам. Таким образом, одни становились сеньорами (главными), а другие – их вассалами (военными слугами). Вступая в права владения феодом, вассал опускался на колени перед своим сеньором и клялся ему в верности. Взамен господин вручал своему подданному ветку дерева и пригоршню земли.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Picture 2" descr="История 6 класс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3" y="332656"/>
            <a:ext cx="4824536" cy="2434673"/>
          </a:xfrm>
          <a:prstGeom prst="rect">
            <a:avLst/>
          </a:prstGeom>
          <a:noFill/>
        </p:spPr>
      </p:pic>
      <p:pic>
        <p:nvPicPr>
          <p:cNvPr id="4" name="Picture 4" descr="Оммаж вассал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404814"/>
            <a:ext cx="3384376" cy="232845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63304" y="2708920"/>
            <a:ext cx="8041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Церемония вассальной клятвы (</a:t>
            </a:r>
            <a:r>
              <a:rPr lang="ru-RU" sz="1600" b="1" i="1" dirty="0" err="1" smtClean="0">
                <a:latin typeface="Arial" pitchFamily="34" charset="0"/>
                <a:cs typeface="Arial" pitchFamily="34" charset="0"/>
              </a:rPr>
              <a:t>оммажа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). Средневековая </a:t>
            </a:r>
            <a:r>
              <a:rPr lang="ru-RU" sz="1600" b="1" i="1" dirty="0" smtClean="0">
                <a:latin typeface="Arial" pitchFamily="34" charset="0"/>
                <a:cs typeface="Arial" pitchFamily="34" charset="0"/>
              </a:rPr>
              <a:t>миниатюра</a:t>
            </a:r>
            <a:r>
              <a:rPr lang="ru-RU" dirty="0" smtClean="0"/>
              <a:t>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9594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1052736"/>
            <a:ext cx="2736304" cy="57606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Король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699792" y="3068960"/>
            <a:ext cx="3672408" cy="576064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Бароны 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4283968" y="1628800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4283968" y="2564904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4283968" y="3501008"/>
            <a:ext cx="4846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6444208" y="3284984"/>
            <a:ext cx="720080" cy="1152128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 rot="16200000">
            <a:off x="1943708" y="1448780"/>
            <a:ext cx="1368152" cy="86409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71800" y="2132856"/>
            <a:ext cx="3240360" cy="576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Графы и герцоги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Выгнутая вверх стрелка 9"/>
          <p:cNvSpPr/>
          <p:nvPr/>
        </p:nvSpPr>
        <p:spPr>
          <a:xfrm rot="16200000">
            <a:off x="1655676" y="2384884"/>
            <a:ext cx="1224136" cy="864096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Выгнутая вверх стрелка 10"/>
          <p:cNvSpPr/>
          <p:nvPr/>
        </p:nvSpPr>
        <p:spPr>
          <a:xfrm rot="16200000">
            <a:off x="1769408" y="3423280"/>
            <a:ext cx="1296144" cy="731520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>
            <a:off x="6300192" y="2204864"/>
            <a:ext cx="720080" cy="1296144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3" name="Выгнутая вправо стрелка 12"/>
          <p:cNvSpPr/>
          <p:nvPr/>
        </p:nvSpPr>
        <p:spPr>
          <a:xfrm>
            <a:off x="6012160" y="1340768"/>
            <a:ext cx="720080" cy="1152128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rgbClr val="92D05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627784" y="3933056"/>
            <a:ext cx="3816424" cy="576064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Рыцари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86029" y="5517232"/>
            <a:ext cx="8127805" cy="523220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Вассал моего вассала – не мой вассал</a:t>
            </a:r>
            <a:r>
              <a:rPr lang="ru-RU" sz="28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»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8541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115</TotalTime>
  <Words>511</Words>
  <Application>Microsoft Office PowerPoint</Application>
  <PresentationFormat>Экран (4:3)</PresentationFormat>
  <Paragraphs>103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Аспект</vt:lpstr>
      <vt:lpstr>Возникновение и распад империи Карла Великого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Возникновение и распад империи Карла Великого</dc:title>
  <dc:creator>Admin</dc:creator>
  <cp:lastModifiedBy>Inna</cp:lastModifiedBy>
  <cp:revision>5</cp:revision>
  <dcterms:created xsi:type="dcterms:W3CDTF">2013-09-13T13:46:00Z</dcterms:created>
  <dcterms:modified xsi:type="dcterms:W3CDTF">2018-09-12T12:59:41Z</dcterms:modified>
</cp:coreProperties>
</file>