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0" r:id="rId11"/>
    <p:sldId id="261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708-EE95-4BB8-B6E8-496CA9295F1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F3CB-7EEC-42EC-9349-C84CAD182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1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708-EE95-4BB8-B6E8-496CA9295F1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F3CB-7EEC-42EC-9349-C84CAD182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1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708-EE95-4BB8-B6E8-496CA9295F1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F3CB-7EEC-42EC-9349-C84CAD182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9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708-EE95-4BB8-B6E8-496CA9295F1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F3CB-7EEC-42EC-9349-C84CAD182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72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708-EE95-4BB8-B6E8-496CA9295F1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F3CB-7EEC-42EC-9349-C84CAD182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5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708-EE95-4BB8-B6E8-496CA9295F1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F3CB-7EEC-42EC-9349-C84CAD182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71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708-EE95-4BB8-B6E8-496CA9295F1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F3CB-7EEC-42EC-9349-C84CAD182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708-EE95-4BB8-B6E8-496CA9295F1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F3CB-7EEC-42EC-9349-C84CAD182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7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708-EE95-4BB8-B6E8-496CA9295F1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F3CB-7EEC-42EC-9349-C84CAD182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3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708-EE95-4BB8-B6E8-496CA9295F1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F3CB-7EEC-42EC-9349-C84CAD182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3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47708-EE95-4BB8-B6E8-496CA9295F1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F3CB-7EEC-42EC-9349-C84CAD182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9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47708-EE95-4BB8-B6E8-496CA9295F1B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F3CB-7EEC-42EC-9349-C84CAD182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52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Для чего нужна дисциплина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xvatit.com/uploads/posts/2016-05/146295278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56" y="3645024"/>
            <a:ext cx="5673080" cy="28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99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452024"/>
              </p:ext>
            </p:extLst>
          </p:nvPr>
        </p:nvGraphicFramePr>
        <p:xfrm>
          <a:off x="107950" y="161755"/>
          <a:ext cx="8928099" cy="65796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024"/>
                <a:gridCol w="3936042"/>
                <a:gridCol w="2976033"/>
              </a:tblGrid>
              <a:tr h="89834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Специальные дисциплины</a:t>
                      </a:r>
                      <a:endParaRPr lang="ru-RU" sz="1800" b="1" dirty="0">
                        <a:solidFill>
                          <a:srgbClr val="030301"/>
                        </a:solidFill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Особенности специальных дисциплин</a:t>
                      </a:r>
                      <a:endParaRPr lang="ru-RU" sz="1800" b="1" dirty="0">
                        <a:solidFill>
                          <a:srgbClr val="030301"/>
                        </a:solidFill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Последствия нарушения дисциплины</a:t>
                      </a:r>
                      <a:endParaRPr lang="ru-RU" sz="1800" b="1" dirty="0">
                        <a:solidFill>
                          <a:srgbClr val="030301"/>
                        </a:solidFill>
                      </a:endParaRPr>
                    </a:p>
                  </a:txBody>
                  <a:tcPr marL="91431" marR="91431" marT="45719" marB="45719"/>
                </a:tc>
              </a:tr>
              <a:tr h="1588552"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Воинская дисциплина</a:t>
                      </a:r>
                      <a:endParaRPr lang="ru-RU" sz="1800" i="1" dirty="0">
                        <a:solidFill>
                          <a:srgbClr val="030301"/>
                        </a:solidFill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Отличается наибольшей строгостью, четки и точным выполнением требований</a:t>
                      </a:r>
                      <a:r>
                        <a:rPr lang="ru-RU" sz="2000" baseline="0" dirty="0" smtClean="0"/>
                        <a:t> военной присяги, приказов командиров, воинских уставов</a:t>
                      </a:r>
                      <a:endParaRPr lang="ru-RU" sz="2000" i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Снижение боеспособности войск, отсутствие четкости управления ими, угроза жизни многих людей</a:t>
                      </a:r>
                      <a:endParaRPr lang="ru-RU" sz="1800" i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19" marB="45719"/>
                </a:tc>
              </a:tr>
              <a:tr h="2135292"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Трудовая дисциплина</a:t>
                      </a:r>
                      <a:endParaRPr lang="ru-RU" sz="1800" i="1" dirty="0">
                        <a:solidFill>
                          <a:srgbClr val="030301"/>
                        </a:solidFill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Предусматривает своевременный приход на работу, соблюдение установленной продолжительности рабочего дня, точное распоряжений</a:t>
                      </a:r>
                      <a:r>
                        <a:rPr lang="ru-RU" sz="2000" baseline="0" dirty="0" smtClean="0"/>
                        <a:t> администрации.</a:t>
                      </a:r>
                      <a:endParaRPr lang="ru-RU" sz="2000" i="1" dirty="0">
                        <a:solidFill>
                          <a:srgbClr val="8E0000"/>
                        </a:solidFill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Наносит материальный ущерб производству, хозяйству страны в целом</a:t>
                      </a:r>
                      <a:endParaRPr lang="ru-RU" sz="2000" i="1" dirty="0">
                        <a:solidFill>
                          <a:srgbClr val="8E0000"/>
                        </a:solidFill>
                      </a:endParaRPr>
                    </a:p>
                  </a:txBody>
                  <a:tcPr marL="91431" marR="91431" marT="45719" marB="45719"/>
                </a:tc>
              </a:tr>
              <a:tr h="1930538"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Технологическая</a:t>
                      </a:r>
                      <a:r>
                        <a:rPr lang="ru-RU" sz="1800" i="1" baseline="0" dirty="0" smtClean="0"/>
                        <a:t> дисциплина </a:t>
                      </a:r>
                      <a:endParaRPr lang="ru-RU" sz="1800" i="1" dirty="0">
                        <a:solidFill>
                          <a:srgbClr val="030301"/>
                        </a:solidFill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Соблюдение правил эксплуатации</a:t>
                      </a:r>
                      <a:r>
                        <a:rPr lang="ru-RU" sz="2000" baseline="0" dirty="0" smtClean="0"/>
                        <a:t> оборудования, порядка на рабочем месте, последовательности операций в производственном процессе</a:t>
                      </a:r>
                      <a:endParaRPr lang="ru-RU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Ведет к аварии на производстве, в результате которых гибнут люди, возникают экологические катастрофы, наносится материальный ущерб.</a:t>
                      </a:r>
                      <a:endParaRPr lang="ru-RU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19" marB="457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77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38125"/>
            <a:ext cx="7643813" cy="8683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Вывод:</a:t>
            </a:r>
            <a:endParaRPr lang="ru-RU" b="1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50825" y="1341438"/>
            <a:ext cx="8713788" cy="47339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4013">
              <a:buFontTx/>
              <a:buNone/>
            </a:pPr>
            <a:r>
              <a:rPr lang="ru-RU" sz="3600" smtClean="0"/>
              <a:t>Несоблюдение специальной дисциплины приводит к непоправимым последствиям, связанным с гибелью людей, угрожающим жизни всего человечества, глобальным экологическим катастрофам, суверенитету страны; наносит материальный ущерб.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299401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04068" y="234179"/>
            <a:ext cx="7643813" cy="5985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Задание. </a:t>
            </a: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07950" y="1196975"/>
            <a:ext cx="9036050" cy="48783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7800">
              <a:buFontTx/>
              <a:buNone/>
            </a:pPr>
            <a:r>
              <a:rPr lang="ru-RU" dirty="0" smtClean="0"/>
              <a:t>Что из перечисленного относиться к общеобязательной, а что к специальной дисциплине?</a:t>
            </a:r>
          </a:p>
          <a:p>
            <a:pPr marL="0" indent="177800">
              <a:buFontTx/>
              <a:buAutoNum type="arabicPeriod"/>
            </a:pPr>
            <a:r>
              <a:rPr lang="ru-RU" sz="2800" dirty="0" smtClean="0"/>
              <a:t> Переход улицы на зеленый свет</a:t>
            </a:r>
          </a:p>
          <a:p>
            <a:pPr marL="0" indent="177800">
              <a:buFontTx/>
              <a:buAutoNum type="arabicPeriod"/>
            </a:pPr>
            <a:r>
              <a:rPr lang="ru-RU" sz="2800" dirty="0" smtClean="0"/>
              <a:t> Выполнением солдата приказа командира</a:t>
            </a:r>
          </a:p>
          <a:p>
            <a:pPr marL="0" indent="177800">
              <a:buFontTx/>
              <a:buAutoNum type="arabicPeriod"/>
            </a:pPr>
            <a:r>
              <a:rPr lang="ru-RU" sz="2800" dirty="0" smtClean="0"/>
              <a:t> Запрет на курения в общественных местах</a:t>
            </a:r>
          </a:p>
          <a:p>
            <a:pPr marL="0" indent="177800">
              <a:buFontTx/>
              <a:buAutoNum type="arabicPeriod"/>
            </a:pPr>
            <a:r>
              <a:rPr lang="ru-RU" sz="2800" dirty="0" smtClean="0"/>
              <a:t> Соблюдение правил пожарной безопасности</a:t>
            </a:r>
          </a:p>
          <a:p>
            <a:pPr marL="0" indent="177800">
              <a:buFontTx/>
              <a:buAutoNum type="arabicPeriod"/>
            </a:pPr>
            <a:r>
              <a:rPr lang="ru-RU" sz="2800" dirty="0" smtClean="0"/>
              <a:t> Обязанность платить налоги</a:t>
            </a:r>
          </a:p>
          <a:p>
            <a:pPr marL="0" indent="177800">
              <a:buFontTx/>
              <a:buAutoNum type="arabicPeriod"/>
            </a:pPr>
            <a:r>
              <a:rPr lang="ru-RU" sz="2800" dirty="0" smtClean="0"/>
              <a:t> Соблюдение правил соревнований</a:t>
            </a:r>
          </a:p>
          <a:p>
            <a:pPr marL="0" indent="177800">
              <a:buFontTx/>
              <a:buAutoNum type="arabicPeriod"/>
            </a:pPr>
            <a:endParaRPr lang="ru-RU" sz="2800" dirty="0" smtClean="0"/>
          </a:p>
          <a:p>
            <a:pPr marL="0" indent="177800">
              <a:buFontTx/>
              <a:buAutoNum type="arabicPeriod"/>
            </a:pPr>
            <a:endParaRPr lang="ru-RU" dirty="0" smtClean="0"/>
          </a:p>
          <a:p>
            <a:pPr marL="0" indent="1778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72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260648"/>
            <a:ext cx="3959671" cy="10940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4013" algn="ctr">
              <a:buFontTx/>
              <a:buNone/>
              <a:defRPr/>
            </a:pPr>
            <a:r>
              <a:rPr lang="ru-RU" u="sng" dirty="0" smtClean="0"/>
              <a:t>Внешняя дисциплина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277529"/>
            <a:ext cx="3888432" cy="10772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/>
              <a:t>Внутренняя дисциплина</a:t>
            </a:r>
            <a:endParaRPr lang="ru-RU" dirty="0"/>
          </a:p>
        </p:txBody>
      </p:sp>
      <p:pic>
        <p:nvPicPr>
          <p:cNvPr id="12290" name="Picture 2" descr="https://spcdom.ru/upload/iblock/fc7/fc7ddc49352cd589732974fc2e400e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959671" cy="22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lifestyle.mb.com.ph/wp-content/uploads/ki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03" y="4293096"/>
            <a:ext cx="2736304" cy="242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cf.ppt-online.org/files/slide/e/eDRTYhxdLSsqFkC0g5M94oiHuZlAy82zbPIE1X/slide-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t="21847" r="13185" b="13003"/>
          <a:stretch/>
        </p:blipFill>
        <p:spPr bwMode="auto">
          <a:xfrm>
            <a:off x="5052219" y="4293096"/>
            <a:ext cx="3504057" cy="226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itd3.mycdn.me/image?id=863451258082&amp;t=20&amp;plc=WEB&amp;tkn=*fK4Ik35AE0NOq_sgnCo5H0eCGD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07" y="1811421"/>
            <a:ext cx="3357081" cy="223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5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476673"/>
            <a:ext cx="3959671" cy="25922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u="sng" dirty="0" smtClean="0">
                <a:solidFill>
                  <a:srgbClr val="C00000"/>
                </a:solidFill>
              </a:rPr>
              <a:t>Внешняя дисциплина </a:t>
            </a:r>
            <a:r>
              <a:rPr lang="ru-RU" dirty="0" smtClean="0"/>
              <a:t>– это дисциплина, которая соблюдается только благодаря контролю со стороны</a:t>
            </a:r>
          </a:p>
          <a:p>
            <a:pPr marL="0" indent="354013">
              <a:buFontTx/>
              <a:buNone/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76673"/>
            <a:ext cx="4464496" cy="30469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solidFill>
                  <a:srgbClr val="C00000"/>
                </a:solidFill>
              </a:rPr>
              <a:t>Внутренняя дисциплина </a:t>
            </a:r>
          </a:p>
          <a:p>
            <a:r>
              <a:rPr lang="ru-RU" sz="3200" dirty="0" smtClean="0"/>
              <a:t>– это дисциплина, которая соблюдается по собственной воли, по своему внутреннему побуждению</a:t>
            </a:r>
            <a:endParaRPr lang="ru-RU" sz="3200" dirty="0"/>
          </a:p>
        </p:txBody>
      </p:sp>
      <p:pic>
        <p:nvPicPr>
          <p:cNvPr id="5" name="Picture 2" descr="https://spcdom.ru/upload/iblock/fc7/fc7ddc49352cd589732974fc2e400e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1" y="3356992"/>
            <a:ext cx="3959671" cy="22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td3.mycdn.me/image?id=863451258082&amp;t=20&amp;plc=WEB&amp;tkn=*fK4Ik35AE0NOq_sgnCo5H0eCGD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04" y="3789040"/>
            <a:ext cx="3357081" cy="223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083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697" y="116632"/>
            <a:ext cx="7488832" cy="6902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</a:rPr>
              <a:t>Компоненты  дисциплины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80728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dirty="0" smtClean="0"/>
              <a:t>Наличие правил.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Наличие санкций. Наказания и взыскания.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Доведение правил и санкций для всех.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Личное согласие каждого члена коллектива с правилами и санкциями.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Наличие системы контроля за выполнением правил и применением санкций. Справедливость, неотвратимость и преемственность.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Периодический инструктаж – напоминание, т.к. исполнение должно быть точным.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7102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5576" y="238124"/>
            <a:ext cx="7643813" cy="8683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</a:rPr>
              <a:t>Понятие «дисциплина»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 Box 36"/>
          <p:cNvSpPr txBox="1">
            <a:spLocks noChangeArrowheads="1"/>
          </p:cNvSpPr>
          <p:nvPr/>
        </p:nvSpPr>
        <p:spPr bwMode="auto">
          <a:xfrm>
            <a:off x="684213" y="1223168"/>
            <a:ext cx="4464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030301"/>
                </a:solidFill>
              </a:rPr>
              <a:t>Что такое «дисциплина»?</a:t>
            </a:r>
          </a:p>
        </p:txBody>
      </p:sp>
      <p:sp>
        <p:nvSpPr>
          <p:cNvPr id="4" name="AutoShape 38"/>
          <p:cNvSpPr>
            <a:spLocks noChangeArrowheads="1"/>
          </p:cNvSpPr>
          <p:nvPr/>
        </p:nvSpPr>
        <p:spPr bwMode="auto">
          <a:xfrm>
            <a:off x="323850" y="1916113"/>
            <a:ext cx="8640763" cy="1944687"/>
          </a:xfrm>
          <a:prstGeom prst="wedgeRoundRectCallout">
            <a:avLst>
              <a:gd name="adj1" fmla="val -50954"/>
              <a:gd name="adj2" fmla="val 7955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030301"/>
                </a:solidFill>
              </a:rPr>
              <a:t>Дисциплина – </a:t>
            </a:r>
            <a:r>
              <a:rPr lang="ru-RU" sz="2400" dirty="0">
                <a:solidFill>
                  <a:srgbClr val="030301"/>
                </a:solidFill>
              </a:rPr>
              <a:t>это определенный прядок поведения людей, отвечающий сложившимся в обществе нормам права и морали или требованиям какой-либо организации. </a:t>
            </a: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468313" y="4652963"/>
            <a:ext cx="8675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030301"/>
                </a:solidFill>
              </a:rPr>
              <a:t>Почему дисциплина – необходимое условие нормального существования общества и человека?</a:t>
            </a:r>
          </a:p>
        </p:txBody>
      </p:sp>
    </p:spTree>
    <p:extLst>
      <p:ext uri="{BB962C8B-B14F-4D97-AF65-F5344CB8AC3E}">
        <p14:creationId xmlns:p14="http://schemas.microsoft.com/office/powerpoint/2010/main" val="16639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697" y="218461"/>
            <a:ext cx="7488832" cy="11033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</a:rPr>
              <a:t>Общеобязательная дисциплина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1380101"/>
            <a:ext cx="8568952" cy="47339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447675" algn="just">
              <a:buFontTx/>
              <a:buNone/>
              <a:defRPr/>
            </a:pPr>
            <a:r>
              <a:rPr lang="ru-RU" dirty="0" smtClean="0"/>
              <a:t>- Это выполнение государственными органами, организациями, должностными лицами и гражданами возложенных на них задач и обязанностей.</a:t>
            </a:r>
          </a:p>
          <a:p>
            <a:pPr marL="93663" indent="447675" algn="just">
              <a:buFontTx/>
              <a:buNone/>
              <a:defRPr/>
            </a:pPr>
            <a:r>
              <a:rPr lang="ru-RU" dirty="0" smtClean="0"/>
              <a:t>- Это вид дисциплины, при которой все должны соблюдать правила установленные государством.</a:t>
            </a:r>
          </a:p>
          <a:p>
            <a:pPr marL="609600" indent="-609600" algn="just">
              <a:buFontTx/>
              <a:buNone/>
              <a:defRPr/>
            </a:pPr>
            <a:endParaRPr lang="ru-RU" b="1" dirty="0">
              <a:solidFill>
                <a:srgbClr val="1E74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388" y="188913"/>
            <a:ext cx="8713787" cy="6477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Самостоятельная работа     стр. 40-41</a:t>
            </a:r>
            <a:endParaRPr lang="ru-RU" sz="2800" dirty="0"/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624792"/>
              </p:ext>
            </p:extLst>
          </p:nvPr>
        </p:nvGraphicFramePr>
        <p:xfrm>
          <a:off x="107504" y="2133748"/>
          <a:ext cx="8856663" cy="4319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221"/>
                <a:gridCol w="2952221"/>
                <a:gridCol w="2952221"/>
              </a:tblGrid>
              <a:tr h="14859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Специальные дисциплины</a:t>
                      </a:r>
                      <a:endParaRPr lang="ru-RU" sz="2400" dirty="0">
                        <a:solidFill>
                          <a:srgbClr val="030301"/>
                        </a:solidFill>
                      </a:endParaRPr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Особенности специальных дисциплин</a:t>
                      </a:r>
                      <a:endParaRPr lang="ru-RU" sz="2400" dirty="0">
                        <a:solidFill>
                          <a:srgbClr val="030301"/>
                        </a:solidFill>
                      </a:endParaRPr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Последствия нарушения дисциплины</a:t>
                      </a:r>
                      <a:endParaRPr lang="ru-RU" sz="2400" dirty="0">
                        <a:solidFill>
                          <a:srgbClr val="030301"/>
                        </a:solidFill>
                      </a:endParaRPr>
                    </a:p>
                  </a:txBody>
                  <a:tcPr marL="91437" marR="91437" marT="45711" marB="45711"/>
                </a:tc>
              </a:tr>
              <a:tr h="921868"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Воинская </a:t>
                      </a:r>
                      <a:r>
                        <a:rPr lang="ru-RU" sz="2400" i="1" dirty="0" smtClean="0"/>
                        <a:t>дисциплина</a:t>
                      </a:r>
                      <a:endParaRPr lang="ru-RU" sz="2400" i="1" dirty="0">
                        <a:solidFill>
                          <a:srgbClr val="030301"/>
                        </a:solidFill>
                      </a:endParaRPr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7" marR="91437" marT="45711" marB="45711"/>
                </a:tc>
              </a:tr>
              <a:tr h="921868"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Трудовая дисциплина</a:t>
                      </a:r>
                      <a:endParaRPr lang="ru-RU" sz="2400" i="1" dirty="0">
                        <a:solidFill>
                          <a:srgbClr val="030301"/>
                        </a:solidFill>
                      </a:endParaRPr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11" marB="45711"/>
                </a:tc>
              </a:tr>
              <a:tr h="989898"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Технологическая</a:t>
                      </a:r>
                      <a:r>
                        <a:rPr lang="ru-RU" sz="2400" i="1" baseline="0" dirty="0" smtClean="0"/>
                        <a:t> дисциплина </a:t>
                      </a:r>
                      <a:endParaRPr lang="ru-RU" sz="2400" i="1" dirty="0">
                        <a:solidFill>
                          <a:srgbClr val="030301"/>
                        </a:solidFill>
                      </a:endParaRPr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11" marB="45711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711" marB="45711"/>
                </a:tc>
              </a:tr>
            </a:tbl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7845" y="941819"/>
            <a:ext cx="8964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dirty="0">
                <a:solidFill>
                  <a:srgbClr val="C00000"/>
                </a:solidFill>
                <a:latin typeface="+mn-lt"/>
              </a:rPr>
              <a:t>Заполните таблицу и сделайте вывод о необходимости соблюдения 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 специальной 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дисциплины.</a:t>
            </a:r>
          </a:p>
        </p:txBody>
      </p:sp>
    </p:spTree>
    <p:extLst>
      <p:ext uri="{BB962C8B-B14F-4D97-AF65-F5344CB8AC3E}">
        <p14:creationId xmlns:p14="http://schemas.microsoft.com/office/powerpoint/2010/main" val="153348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697" y="116632"/>
            <a:ext cx="7488832" cy="6902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</a:rPr>
              <a:t>Воинская  дисциплина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arhivurokov.ru/multiurok/a/4/d/a4d22f74cd51b80b2add81162d854c3b58fd84b7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24147" r="15734" b="2305"/>
          <a:stretch/>
        </p:blipFill>
        <p:spPr bwMode="auto">
          <a:xfrm>
            <a:off x="6012160" y="4453875"/>
            <a:ext cx="2972928" cy="222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artik.ru/wp-content/uploads/2017/07/den-prizyvnika-kartinki-149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6" y="4453875"/>
            <a:ext cx="3345154" cy="222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reativity.mypartnershop.ru/image/10146625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6" y="908719"/>
            <a:ext cx="1706467" cy="249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900igr.net/up/datas/59609/00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37563" r="6793" b="3943"/>
          <a:stretch/>
        </p:blipFill>
        <p:spPr bwMode="auto">
          <a:xfrm>
            <a:off x="3236414" y="908719"/>
            <a:ext cx="5551491" cy="284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93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reativity.mypartnershop.ru/image/10146625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5" y="404664"/>
            <a:ext cx="1706467" cy="249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9024" y="260648"/>
            <a:ext cx="6462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Статья 59 </a:t>
            </a:r>
          </a:p>
          <a:p>
            <a:r>
              <a:rPr lang="ru-RU" sz="2400" dirty="0" smtClean="0"/>
              <a:t>1. Защита </a:t>
            </a:r>
            <a:r>
              <a:rPr lang="ru-RU" sz="2400" dirty="0"/>
              <a:t>Отечества является </a:t>
            </a:r>
            <a:r>
              <a:rPr lang="ru-RU" sz="2400" dirty="0">
                <a:solidFill>
                  <a:srgbClr val="C00000"/>
                </a:solidFill>
              </a:rPr>
              <a:t>долгом и обязанностью</a:t>
            </a:r>
            <a:r>
              <a:rPr lang="ru-RU" sz="2400" dirty="0"/>
              <a:t> гражданина Российской Федерации. </a:t>
            </a:r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. Гражданин Российской Федерации несет военную службу в соответствии с федеральным законом. </a:t>
            </a:r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. Гражданин Российской Федерации в случае, если его убеждениям или вероисповеданию противоречит несение военной службы, а также в иных установленных федеральным законом случаях имеет право на замену ее альтернативной гражданской службой</a:t>
            </a:r>
            <a:r>
              <a:rPr lang="ru-RU" sz="2400" dirty="0" smtClean="0"/>
              <a:t>.</a:t>
            </a:r>
            <a:endParaRPr lang="ru-RU" dirty="0"/>
          </a:p>
        </p:txBody>
      </p:sp>
      <p:pic>
        <p:nvPicPr>
          <p:cNvPr id="8194" name="Picture 2" descr="http://old.duma.tomsk.ru/images2/29358_yche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2" y="4708400"/>
            <a:ext cx="1996952" cy="198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0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697" y="116632"/>
            <a:ext cx="7488832" cy="6902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</a:rPr>
              <a:t>Трудовая  дисциплина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6" descr="http://creativity.mypartnershop.ru/image/10146625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5" y="980728"/>
            <a:ext cx="2374668" cy="34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komkur.info/i/201611/preview/trdi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2"/>
          <a:stretch/>
        </p:blipFill>
        <p:spPr bwMode="auto">
          <a:xfrm>
            <a:off x="313326" y="4634459"/>
            <a:ext cx="237466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juristpomog.com/wp-content/uploads/2016/05/711471-3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3445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mmedia.ozone.ru/multimedia/10243613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50" y="968449"/>
            <a:ext cx="2114351" cy="34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14847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Статья 37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1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00igr.net/up/datas/207169/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3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697" y="116632"/>
            <a:ext cx="7488832" cy="6902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</a:rPr>
              <a:t>Технологическая  дисциплина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images.myshared.ru/6/575071/slide_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t="28305" r="14876" b="8469"/>
          <a:stretch/>
        </p:blipFill>
        <p:spPr bwMode="auto">
          <a:xfrm>
            <a:off x="6012160" y="4702880"/>
            <a:ext cx="2969944" cy="19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ds03.infourok.ru/uploads/ex/0c75/0004daec-c9ef6113/img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t="31074" r="4327" b="1886"/>
          <a:stretch/>
        </p:blipFill>
        <p:spPr bwMode="auto">
          <a:xfrm>
            <a:off x="5998349" y="2812138"/>
            <a:ext cx="2983756" cy="172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ds02.infourok.ru/uploads/ex/09b9/000512c8-4d706b1b/img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t="9247" r="7742" b="65270"/>
          <a:stretch/>
        </p:blipFill>
        <p:spPr bwMode="auto">
          <a:xfrm>
            <a:off x="359155" y="774344"/>
            <a:ext cx="7949301" cy="174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spet.pro/uploads/posts/2016-01/1453948155_mashinostroen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5259"/>
            <a:ext cx="3038177" cy="303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ds02.infourok.ru/uploads/ex/09b9/000512c8-4d706b1b/img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4" t="35925" r="20137" b="7302"/>
          <a:stretch/>
        </p:blipFill>
        <p:spPr bwMode="auto">
          <a:xfrm>
            <a:off x="2693136" y="4702880"/>
            <a:ext cx="2911601" cy="198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452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Для чего нужна дисциплина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нужна дисциплина</dc:title>
  <dc:creator>Inna</dc:creator>
  <cp:lastModifiedBy>Inna</cp:lastModifiedBy>
  <cp:revision>8</cp:revision>
  <dcterms:created xsi:type="dcterms:W3CDTF">2018-11-05T11:31:59Z</dcterms:created>
  <dcterms:modified xsi:type="dcterms:W3CDTF">2018-11-05T12:48:07Z</dcterms:modified>
</cp:coreProperties>
</file>