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96EC7E-3C7D-442F-A36B-C0D838935C4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2B7113-C116-4D58-A61D-0B5C8AC619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avelev.ru/files/pictures/file132at119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dic.academic.ru/pictures/wiki/files/54/6.3.kromanyon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ovgorod.ru/images/681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47.radikal.ru/i115/1102/15/cf5cc2a93439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012094"/>
          </a:xfrm>
        </p:spPr>
        <p:txBody>
          <a:bodyPr/>
          <a:lstStyle/>
          <a:p>
            <a:pPr algn="ctr"/>
            <a:r>
              <a:rPr lang="ru-RU" dirty="0" smtClean="0"/>
              <a:t>Древние славяне</a:t>
            </a:r>
            <a:endParaRPr lang="ru-RU" dirty="0"/>
          </a:p>
        </p:txBody>
      </p:sp>
      <p:pic>
        <p:nvPicPr>
          <p:cNvPr id="4" name="Picture 2" descr="Картинка 3 из 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7" y="3568655"/>
            <a:ext cx="3960441" cy="292017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арог - хуж. Надежда Антип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833563" cy="181768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227687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/>
              <a:t>Сварог</a:t>
            </a:r>
            <a:r>
              <a:rPr lang="ru-RU" i="1" dirty="0" smtClean="0"/>
              <a:t> – </a:t>
            </a:r>
          </a:p>
          <a:p>
            <a:pPr algn="ctr"/>
            <a:r>
              <a:rPr lang="ru-RU" i="1" dirty="0" smtClean="0"/>
              <a:t>бог неба</a:t>
            </a:r>
            <a:endParaRPr lang="ru-RU" i="1" dirty="0"/>
          </a:p>
        </p:txBody>
      </p:sp>
      <p:pic>
        <p:nvPicPr>
          <p:cNvPr id="4" name="Picture 4" descr="Дажьбог худ. Надежда Антипова"/>
          <p:cNvPicPr>
            <a:picLocks noChangeAspect="1" noChangeArrowheads="1"/>
          </p:cNvPicPr>
          <p:nvPr/>
        </p:nvPicPr>
        <p:blipFill>
          <a:blip r:embed="rId3" cstate="print"/>
          <a:srcRect l="8919"/>
          <a:stretch>
            <a:fillRect/>
          </a:stretch>
        </p:blipFill>
        <p:spPr bwMode="auto">
          <a:xfrm>
            <a:off x="467544" y="3140968"/>
            <a:ext cx="1727200" cy="181451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508518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/>
              <a:t>Дажбог</a:t>
            </a:r>
            <a:r>
              <a:rPr lang="ru-RU" i="1" dirty="0" smtClean="0"/>
              <a:t>  </a:t>
            </a:r>
          </a:p>
          <a:p>
            <a:pPr algn="ctr"/>
            <a:r>
              <a:rPr lang="ru-RU" i="1" dirty="0" smtClean="0"/>
              <a:t>(Ярило, </a:t>
            </a:r>
            <a:r>
              <a:rPr lang="ru-RU" i="1" dirty="0" err="1" smtClean="0"/>
              <a:t>Хорос</a:t>
            </a:r>
            <a:r>
              <a:rPr lang="ru-RU" i="1" dirty="0" smtClean="0"/>
              <a:t>)– </a:t>
            </a:r>
          </a:p>
          <a:p>
            <a:pPr algn="ctr"/>
            <a:r>
              <a:rPr lang="ru-RU" i="1" dirty="0" smtClean="0"/>
              <a:t>бог солнца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7089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Род</a:t>
            </a:r>
            <a:r>
              <a:rPr lang="ru-RU" i="1" dirty="0" smtClean="0"/>
              <a:t> – </a:t>
            </a:r>
          </a:p>
          <a:p>
            <a:pPr algn="ctr"/>
            <a:r>
              <a:rPr lang="ru-RU" i="1" dirty="0" smtClean="0"/>
              <a:t>бог всего живого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54452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Велес</a:t>
            </a:r>
            <a:r>
              <a:rPr lang="ru-RU" i="1" dirty="0" smtClean="0"/>
              <a:t> – </a:t>
            </a:r>
          </a:p>
          <a:p>
            <a:pPr algn="ctr"/>
            <a:r>
              <a:rPr lang="ru-RU" i="1" dirty="0" smtClean="0"/>
              <a:t>бог скота и богатства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70892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Перун</a:t>
            </a:r>
            <a:r>
              <a:rPr lang="ru-RU" i="1" dirty="0" smtClean="0"/>
              <a:t> – </a:t>
            </a:r>
          </a:p>
          <a:p>
            <a:pPr algn="ctr"/>
            <a:r>
              <a:rPr lang="ru-RU" i="1" dirty="0" smtClean="0"/>
              <a:t>бог грома, молний, войны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580700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/>
              <a:t>Мокошь</a:t>
            </a:r>
            <a:r>
              <a:rPr lang="ru-RU" i="1" dirty="0" smtClean="0"/>
              <a:t> – </a:t>
            </a:r>
          </a:p>
          <a:p>
            <a:pPr algn="ctr"/>
            <a:r>
              <a:rPr lang="ru-RU" i="1" dirty="0"/>
              <a:t>б</a:t>
            </a:r>
            <a:r>
              <a:rPr lang="ru-RU" i="1" dirty="0" smtClean="0"/>
              <a:t>огиня плодородия</a:t>
            </a:r>
            <a:endParaRPr lang="ru-RU" i="1" dirty="0"/>
          </a:p>
        </p:txBody>
      </p:sp>
      <p:pic>
        <p:nvPicPr>
          <p:cNvPr id="10" name="Picture 6" descr="Род - худ. Надежда Антип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04664"/>
            <a:ext cx="1619250" cy="216058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1" name="Picture 8" descr="Перун - хуж.Надежда Антипов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04664"/>
            <a:ext cx="1816100" cy="217328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2" name="Picture 13" descr="C:\Users\Администратор\Desktop\iCAGQCG7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3500449"/>
            <a:ext cx="1872208" cy="188672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>
            <a:softEdge rad="317500"/>
          </a:effectLst>
        </p:spPr>
      </p:pic>
      <p:pic>
        <p:nvPicPr>
          <p:cNvPr id="13" name="Picture 10" descr="Макошь худ. Н.Антипов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789040"/>
            <a:ext cx="1800200" cy="18734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overl.com/_mod_files/ce_images/articles/19ae6-slav2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2642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536" y="5516563"/>
            <a:ext cx="835292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Капище</a:t>
            </a:r>
            <a:r>
              <a:rPr lang="ru-RU" sz="2000" dirty="0"/>
              <a:t> (от старославянского </a:t>
            </a:r>
            <a:r>
              <a:rPr lang="ru-RU" sz="2000" dirty="0" err="1"/>
              <a:t>капь</a:t>
            </a:r>
            <a:r>
              <a:rPr lang="ru-RU" sz="2000" dirty="0"/>
              <a:t> — изображение, </a:t>
            </a:r>
            <a:r>
              <a:rPr lang="ru-RU" sz="2000" dirty="0" smtClean="0"/>
              <a:t>идол</a:t>
            </a:r>
            <a:r>
              <a:rPr lang="ru-RU" sz="2000" dirty="0"/>
              <a:t>), культовое сооружение у восточных и прибалтийских</a:t>
            </a:r>
          </a:p>
          <a:p>
            <a:r>
              <a:rPr lang="ru-RU" sz="2000" dirty="0" smtClean="0"/>
              <a:t>славян </a:t>
            </a:r>
            <a:r>
              <a:rPr lang="ru-RU" sz="2000" dirty="0"/>
              <a:t>дохристианского </a:t>
            </a:r>
            <a:r>
              <a:rPr lang="ru-RU" sz="2000" dirty="0" smtClean="0"/>
              <a:t>периода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11560" y="404665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A50021"/>
                </a:solidFill>
              </a:rPr>
              <a:t>Индоевропейцы</a:t>
            </a:r>
            <a:r>
              <a:rPr lang="ru-RU" sz="2000" dirty="0"/>
              <a:t> – племена населявшие часть Европы и часть Азии. Находились в постоянном движении. Постепенно отдельные группы индоевропейцев стали отделяться друг от друга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Picture 4" descr="DD7B10F8"/>
          <p:cNvPicPr>
            <a:picLocks noChangeAspect="1" noChangeArrowheads="1"/>
          </p:cNvPicPr>
          <p:nvPr/>
        </p:nvPicPr>
        <p:blipFill>
          <a:blip r:embed="rId2" cstate="print"/>
          <a:srcRect l="876" t="1887" r="1006" b="1900"/>
          <a:stretch>
            <a:fillRect/>
          </a:stretch>
        </p:blipFill>
        <p:spPr bwMode="auto">
          <a:xfrm>
            <a:off x="453425" y="2636912"/>
            <a:ext cx="8223031" cy="3744416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15616" y="1988840"/>
            <a:ext cx="698477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Карта расселения </a:t>
            </a:r>
            <a:r>
              <a:rPr lang="ru-RU" sz="2400" b="1" dirty="0" smtClean="0">
                <a:solidFill>
                  <a:schemeClr val="tx2"/>
                </a:solidFill>
              </a:rPr>
              <a:t>индоевропейцев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476672"/>
            <a:ext cx="3456384" cy="914400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ндоевропейцы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194" y="1989509"/>
            <a:ext cx="3384376" cy="914400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Балтославянские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племена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0098" y="3522712"/>
            <a:ext cx="1871662" cy="914400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1"/>
                </a:solidFill>
              </a:rPr>
              <a:t>балты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776" y="3522712"/>
            <a:ext cx="1800225" cy="914400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славяне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5589240"/>
            <a:ext cx="1778000" cy="574675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западные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9792" y="5589240"/>
            <a:ext cx="1778000" cy="574675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южные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2120" y="5589240"/>
            <a:ext cx="1778000" cy="574675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восточные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6016" y="3934172"/>
            <a:ext cx="1771703" cy="57626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украинцы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20273" y="3861147"/>
            <a:ext cx="1699472" cy="57626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белорусы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7911" y="2565747"/>
            <a:ext cx="1368425" cy="914400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русские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239569" y="1412776"/>
            <a:ext cx="484188" cy="574675"/>
          </a:xfrm>
          <a:prstGeom prst="downArrow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518844" y="2926109"/>
            <a:ext cx="485775" cy="576263"/>
          </a:xfrm>
          <a:prstGeom prst="downArrow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176194" y="2926109"/>
            <a:ext cx="484188" cy="576263"/>
          </a:xfrm>
          <a:prstGeom prst="downArrow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>
            <a:stCxn id="10" idx="0"/>
            <a:endCxn id="13" idx="2"/>
          </p:cNvCxnSpPr>
          <p:nvPr/>
        </p:nvCxnSpPr>
        <p:spPr>
          <a:xfrm flipV="1">
            <a:off x="6541120" y="3480147"/>
            <a:ext cx="371004" cy="210909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0"/>
          </p:cNvCxnSpPr>
          <p:nvPr/>
        </p:nvCxnSpPr>
        <p:spPr>
          <a:xfrm flipV="1">
            <a:off x="6541120" y="4437409"/>
            <a:ext cx="857824" cy="11518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0"/>
            <a:endCxn id="11" idx="2"/>
          </p:cNvCxnSpPr>
          <p:nvPr/>
        </p:nvCxnSpPr>
        <p:spPr>
          <a:xfrm flipH="1" flipV="1">
            <a:off x="5601868" y="4510434"/>
            <a:ext cx="939252" cy="107880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3563888" y="1484784"/>
            <a:ext cx="2160240" cy="3693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4 тыс. лет назад</a:t>
            </a:r>
          </a:p>
        </p:txBody>
      </p:sp>
      <p:sp>
        <p:nvSpPr>
          <p:cNvPr id="22" name="TextBox 45"/>
          <p:cNvSpPr txBox="1">
            <a:spLocks noChangeArrowheads="1"/>
          </p:cNvSpPr>
          <p:nvPr/>
        </p:nvSpPr>
        <p:spPr bwMode="auto">
          <a:xfrm>
            <a:off x="4139952" y="2956882"/>
            <a:ext cx="1713931" cy="3693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5 век до н.э.</a:t>
            </a:r>
          </a:p>
        </p:txBody>
      </p:sp>
      <p:sp>
        <p:nvSpPr>
          <p:cNvPr id="23" name="TextBox 46"/>
          <p:cNvSpPr txBox="1">
            <a:spLocks noChangeArrowheads="1"/>
          </p:cNvSpPr>
          <p:nvPr/>
        </p:nvSpPr>
        <p:spPr bwMode="auto">
          <a:xfrm>
            <a:off x="323528" y="4715852"/>
            <a:ext cx="2376264" cy="3693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5 век нашей эры</a:t>
            </a:r>
          </a:p>
        </p:txBody>
      </p:sp>
      <p:pic>
        <p:nvPicPr>
          <p:cNvPr id="24" name="Picture 2" descr="Картинка 6 из 10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4664"/>
            <a:ext cx="3124742" cy="181849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  <a:effectLst>
            <a:softEdge rad="317500"/>
          </a:effectLst>
        </p:spPr>
      </p:pic>
      <p:cxnSp>
        <p:nvCxnSpPr>
          <p:cNvPr id="31" name="Прямая со стрелкой 30"/>
          <p:cNvCxnSpPr>
            <a:stCxn id="7" idx="2"/>
          </p:cNvCxnSpPr>
          <p:nvPr/>
        </p:nvCxnSpPr>
        <p:spPr>
          <a:xfrm flipH="1">
            <a:off x="2123728" y="4437112"/>
            <a:ext cx="1332161" cy="122413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7" idx="2"/>
          </p:cNvCxnSpPr>
          <p:nvPr/>
        </p:nvCxnSpPr>
        <p:spPr>
          <a:xfrm flipH="1">
            <a:off x="3419872" y="4437112"/>
            <a:ext cx="36017" cy="11521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7" idx="2"/>
          </p:cNvCxnSpPr>
          <p:nvPr/>
        </p:nvCxnSpPr>
        <p:spPr>
          <a:xfrm>
            <a:off x="3455889" y="4437112"/>
            <a:ext cx="2196231" cy="11521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1 из 2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2656"/>
            <a:ext cx="5472608" cy="620098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19410" y="358899"/>
            <a:ext cx="8501062" cy="4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Расселение восточных славян</a:t>
            </a:r>
          </a:p>
        </p:txBody>
      </p:sp>
      <p:graphicFrame>
        <p:nvGraphicFramePr>
          <p:cNvPr id="3" name="Group 37"/>
          <p:cNvGraphicFramePr>
            <a:graphicFrameLocks noGrp="1"/>
          </p:cNvGraphicFramePr>
          <p:nvPr/>
        </p:nvGraphicFramePr>
        <p:xfrm>
          <a:off x="467544" y="1071563"/>
          <a:ext cx="8208912" cy="5143534"/>
        </p:xfrm>
        <a:graphic>
          <a:graphicData uri="http://schemas.openxmlformats.org/drawingml/2006/table">
            <a:tbl>
              <a:tblPr/>
              <a:tblGrid>
                <a:gridCol w="3646981"/>
                <a:gridCol w="4561931"/>
              </a:tblGrid>
              <a:tr h="955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Названия славянских племен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Географические ориентиры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поляне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полях, предки киевлян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северяне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севере, соседи полян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древляне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среди деревьев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дреговичи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болотистой местности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полочане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 реки Полоты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ильменские славяне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 берегов озера Ильмень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радимичи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 реки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Сож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вятичи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бассейне реки 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estival.1september.ru/articles/413416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27" y="476672"/>
            <a:ext cx="8453163" cy="5911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ukhnov.xost.ru/history/h1/pic/slavy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2844"/>
            <a:ext cx="8064896" cy="60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9552" y="6084004"/>
            <a:ext cx="273630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Поселение славян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9 из 8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3600"/>
          <a:stretch>
            <a:fillRect/>
          </a:stretch>
        </p:blipFill>
        <p:spPr bwMode="auto">
          <a:xfrm>
            <a:off x="1403648" y="1556792"/>
            <a:ext cx="6562725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404664"/>
            <a:ext cx="828092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  <a:cs typeface="+mn-cs"/>
              </a:rPr>
              <a:t>Маврикий пишет: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  <a:cs typeface="+mn-cs"/>
              </a:rPr>
              <a:t>«Их никоим образом нельзя склонить к рабству или подчинению…  Они многочисленны, выносливы, легко переносят жар, холод, дождь, наготу, недостаток в пище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  <a:cs typeface="+mn-cs"/>
              </a:rPr>
              <a:t>»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136904" cy="10156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Язычество</a:t>
            </a:r>
            <a:r>
              <a:rPr lang="ru-RU" sz="2000" dirty="0" smtClean="0"/>
              <a:t> – система первобытных верований, основанных на многобожии, обожествлении сил природы, животного и растительного мира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060848"/>
            <a:ext cx="3240360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Поклонение явлениям природы: персонификация стихий и </a:t>
            </a:r>
            <a:r>
              <a:rPr lang="ru-RU" sz="2000" dirty="0" err="1" smtClean="0"/>
              <a:t>ланшафтов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3933056"/>
            <a:ext cx="3528392" cy="10156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Почитание животных как перевоплотившихся предков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060848"/>
            <a:ext cx="3240360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Культ предков: почитание </a:t>
            </a:r>
            <a:r>
              <a:rPr lang="ru-RU" sz="2000" dirty="0" err="1" smtClean="0"/>
              <a:t>чуров</a:t>
            </a:r>
            <a:r>
              <a:rPr lang="ru-RU" sz="2000" dirty="0" smtClean="0"/>
              <a:t>, щуров, пращуров, домовых</a:t>
            </a:r>
            <a:endParaRPr lang="ru-RU" sz="2000" dirty="0"/>
          </a:p>
        </p:txBody>
      </p:sp>
      <p:cxnSp>
        <p:nvCxnSpPr>
          <p:cNvPr id="7" name="Прямая со стрелкой 6"/>
          <p:cNvCxnSpPr>
            <a:stCxn id="2" idx="2"/>
            <a:endCxn id="3" idx="0"/>
          </p:cNvCxnSpPr>
          <p:nvPr/>
        </p:nvCxnSpPr>
        <p:spPr>
          <a:xfrm flipH="1">
            <a:off x="2087724" y="1492335"/>
            <a:ext cx="2448272" cy="5685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>
            <a:off x="4535996" y="1492335"/>
            <a:ext cx="2448272" cy="5685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0"/>
          </p:cNvCxnSpPr>
          <p:nvPr/>
        </p:nvCxnSpPr>
        <p:spPr>
          <a:xfrm>
            <a:off x="4535996" y="1492335"/>
            <a:ext cx="0" cy="244072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233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Древние славяне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Древние славяне</dc:title>
  <dc:creator>Admin</dc:creator>
  <cp:lastModifiedBy>Admin</cp:lastModifiedBy>
  <cp:revision>1</cp:revision>
  <dcterms:created xsi:type="dcterms:W3CDTF">2014-10-27T18:37:31Z</dcterms:created>
  <dcterms:modified xsi:type="dcterms:W3CDTF">2014-10-27T19:17:44Z</dcterms:modified>
</cp:coreProperties>
</file>